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64" r:id="rId3"/>
    <p:sldId id="258" r:id="rId4"/>
    <p:sldId id="266" r:id="rId5"/>
    <p:sldId id="273" r:id="rId6"/>
    <p:sldId id="260" r:id="rId7"/>
    <p:sldId id="262" r:id="rId8"/>
    <p:sldId id="263" r:id="rId9"/>
    <p:sldId id="268" r:id="rId10"/>
    <p:sldId id="259" r:id="rId11"/>
    <p:sldId id="270" r:id="rId12"/>
    <p:sldId id="271" r:id="rId13"/>
    <p:sldId id="269" r:id="rId14"/>
    <p:sldId id="272" r:id="rId15"/>
    <p:sldId id="27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0" d="100"/>
          <a:sy n="80" d="100"/>
        </p:scale>
        <p:origin x="77" y="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analyticspost.com/fiche-metier/expert-data-visualisation-le-data-storyteller-de-lentreprise/" TargetMode="External"/><Relationship Id="rId13" Type="http://schemas.openxmlformats.org/officeDocument/2006/relationships/hyperlink" Target="https://flourish.studio/" TargetMode="External"/><Relationship Id="rId3" Type="http://schemas.openxmlformats.org/officeDocument/2006/relationships/hyperlink" Target="https://thenode.biologists.com/data-visualization-with-flying-colors/research/" TargetMode="External"/><Relationship Id="rId7" Type="http://schemas.openxmlformats.org/officeDocument/2006/relationships/hyperlink" Target="https://dataanalyticspost.com/metier/data-visualisation/" TargetMode="External"/><Relationship Id="rId12" Type="http://schemas.openxmlformats.org/officeDocument/2006/relationships/hyperlink" Target="https://sanddance.js.org/app/" TargetMode="External"/><Relationship Id="rId2" Type="http://schemas.openxmlformats.org/officeDocument/2006/relationships/hyperlink" Target="https://www.allodocteurs.fr/maladies/maladies-infectieuses-et-tropicales/cholera/histoire-de-la-medecine-john-snow-et-le-cholera_2292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pluralsight.com/course-player?clipId=2e85e8d0-5590-49b8-a71b-c1287471fe18" TargetMode="External"/><Relationship Id="rId11" Type="http://schemas.openxmlformats.org/officeDocument/2006/relationships/hyperlink" Target="https://sanddance.js.org/" TargetMode="External"/><Relationship Id="rId5" Type="http://schemas.openxmlformats.org/officeDocument/2006/relationships/hyperlink" Target="https://app.pluralsight.com/course-player?courseId=6f156c17-24fe-40d1-a73a-96547fce421d" TargetMode="External"/><Relationship Id="rId10" Type="http://schemas.openxmlformats.org/officeDocument/2006/relationships/hyperlink" Target="https://www.visualcinnamon.com/" TargetMode="External"/><Relationship Id="rId4" Type="http://schemas.openxmlformats.org/officeDocument/2006/relationships/hyperlink" Target="https://www.monterail.com/blog/javascript-libraries-data-visualization" TargetMode="External"/><Relationship Id="rId9" Type="http://schemas.openxmlformats.org/officeDocument/2006/relationships/hyperlink" Target="https://www.lebigdata.fr/dataviz-qu-est-ce-que-c-est" TargetMode="External"/><Relationship Id="rId14" Type="http://schemas.openxmlformats.org/officeDocument/2006/relationships/hyperlink" Target="https://projects.susielu.com/viz-palett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/>
              <a:t>Data</a:t>
            </a:r>
            <a:br>
              <a:rPr lang="en-US"/>
            </a:br>
            <a:r>
              <a:rPr lang="en-US"/>
              <a:t>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5A764-7AFE-4F56-A9D9-182E932E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84" y="1096251"/>
            <a:ext cx="5928344" cy="4727853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err="1"/>
              <a:t>Visualisation</a:t>
            </a:r>
            <a:r>
              <a:rPr lang="en-US"/>
              <a:t> des </a:t>
            </a:r>
            <a:r>
              <a:rPr lang="en-US" err="1"/>
              <a:t>donn</a:t>
            </a:r>
            <a:r>
              <a:rPr lang="fr-CA" err="1"/>
              <a:t>ées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EFC2E-8501-4226-A966-2A356EEFEEB8}"/>
              </a:ext>
            </a:extLst>
          </p:cNvPr>
          <p:cNvSpPr txBox="1"/>
          <p:nvPr/>
        </p:nvSpPr>
        <p:spPr>
          <a:xfrm>
            <a:off x="10206038" y="6462713"/>
            <a:ext cx="1778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/>
              <a:t>Source: </a:t>
            </a:r>
            <a:r>
              <a:rPr lang="fr-CA" sz="1200" dirty="0" err="1"/>
              <a:t>Nadieh</a:t>
            </a:r>
            <a:r>
              <a:rPr lang="fr-CA" sz="1200" dirty="0"/>
              <a:t> </a:t>
            </a:r>
            <a:r>
              <a:rPr lang="fr-CA" sz="1200" dirty="0" err="1"/>
              <a:t>Beremer</a:t>
            </a:r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0FBB-A193-43AA-A9FF-964FD5A9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fr-CA" sz="2800"/>
              <a:t>1- Ne pas demander à l’humain de mémoriser</a:t>
            </a:r>
            <a:br>
              <a:rPr lang="fr-CA" sz="2800"/>
            </a:br>
            <a:endParaRPr lang="en-BE" sz="2800" dirty="0"/>
          </a:p>
        </p:txBody>
      </p:sp>
      <p:pic>
        <p:nvPicPr>
          <p:cNvPr id="9" name="Picture 8" descr="Circle&#10;&#10;Description automatically generated">
            <a:extLst>
              <a:ext uri="{FF2B5EF4-FFF2-40B4-BE49-F238E27FC236}">
                <a16:creationId xmlns:a16="http://schemas.microsoft.com/office/drawing/2014/main" id="{0C153655-6349-475A-A0D8-BA3E041E7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34" y="505901"/>
            <a:ext cx="5928344" cy="3305053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4D0C-CCC5-4754-8AC0-F61F15394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lvl="2"/>
            <a:endParaRPr lang="fr-CA" sz="1800">
              <a:solidFill>
                <a:srgbClr val="FFFFFF"/>
              </a:solidFill>
            </a:endParaRPr>
          </a:p>
          <a:p>
            <a:pPr lvl="2"/>
            <a:endParaRPr lang="en-BE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34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0FBB-A193-43AA-A9FF-964FD5A9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fr-CA" sz="2300" dirty="0"/>
              <a:t>2- Nous ne sommes pas particulièrement bon quand il faut donner une approximation d’une surface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54326BAA-6412-4387-912C-2DDE4EC9B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84" y="1785420"/>
            <a:ext cx="5928344" cy="334951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4D0C-CCC5-4754-8AC0-F61F15394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lvl="2"/>
            <a:endParaRPr lang="fr-CA" sz="1800">
              <a:solidFill>
                <a:srgbClr val="FFFFFF"/>
              </a:solidFill>
            </a:endParaRPr>
          </a:p>
          <a:p>
            <a:pPr lvl="2"/>
            <a:endParaRPr lang="en-BE" sz="18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9A2B8-F2F8-45F6-892A-6FCAA7E3941F}"/>
              </a:ext>
            </a:extLst>
          </p:cNvPr>
          <p:cNvSpPr txBox="1"/>
          <p:nvPr/>
        </p:nvSpPr>
        <p:spPr>
          <a:xfrm>
            <a:off x="5588000" y="5886450"/>
            <a:ext cx="563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Aux USA, pendant la crise de 2008, qui a eu la deuxième plus grande perte de valeur du marché?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F8DD7-B011-4302-86F0-9FA979AE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239" y="1283255"/>
            <a:ext cx="6574187" cy="37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4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0FBB-A193-43AA-A9FF-964FD5A9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fr-CA" sz="2300" dirty="0"/>
              <a:t>2- Nous ne sommes pas particulièrement bon quand il faut donner une approximation d’une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4D0C-CCC5-4754-8AC0-F61F15394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lvl="2"/>
            <a:endParaRPr lang="fr-CA" sz="1800">
              <a:solidFill>
                <a:srgbClr val="FFFFFF"/>
              </a:solidFill>
            </a:endParaRPr>
          </a:p>
          <a:p>
            <a:pPr lvl="2"/>
            <a:endParaRPr lang="en-BE" sz="18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9A2B8-F2F8-45F6-892A-6FCAA7E3941F}"/>
              </a:ext>
            </a:extLst>
          </p:cNvPr>
          <p:cNvSpPr txBox="1"/>
          <p:nvPr/>
        </p:nvSpPr>
        <p:spPr>
          <a:xfrm>
            <a:off x="5588000" y="5886450"/>
            <a:ext cx="563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Aux USA, pendant la crise de 2008, qui a eu la deuxième plus grande perte de valeur du marché?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2B11F-C3EC-4CBB-9B04-477FF5EC8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88" y="554183"/>
            <a:ext cx="7091024" cy="39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8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0FBB-A193-43AA-A9FF-964FD5A9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547367"/>
          </a:xfrm>
        </p:spPr>
        <p:txBody>
          <a:bodyPr anchor="b">
            <a:noAutofit/>
          </a:bodyPr>
          <a:lstStyle/>
          <a:p>
            <a:r>
              <a:rPr lang="fr-CA" sz="2400" dirty="0"/>
              <a:t>3-Faires des graphiques avec plus que simplement des couleurs. </a:t>
            </a:r>
            <a:br>
              <a:rPr lang="fr-CA" sz="2400" dirty="0"/>
            </a:br>
            <a:r>
              <a:rPr lang="fr-CA" sz="2400" dirty="0"/>
              <a:t>(différences d’écrans, accessibilité pour les daltoniens…)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4D0C-CCC5-4754-8AC0-F61F15394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lvl="2"/>
            <a:endParaRPr lang="fr-CA" sz="1800">
              <a:solidFill>
                <a:srgbClr val="FFFFFF"/>
              </a:solidFill>
            </a:endParaRPr>
          </a:p>
          <a:p>
            <a:pPr lvl="2"/>
            <a:endParaRPr lang="en-BE" sz="18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8C3C9-A32E-4ED9-A544-FA6854AC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41" y="164929"/>
            <a:ext cx="4978709" cy="2768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AE2F9-7453-4A40-B128-E97246A75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008" y="2659563"/>
            <a:ext cx="5268452" cy="29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0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1BEA-4541-4D06-8300-799B1B33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Penser plus loin que les graphiques statiques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F5C19-A044-4B54-B6F6-EC87CBE19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812800"/>
            <a:ext cx="4470829" cy="492126"/>
          </a:xfrm>
        </p:spPr>
        <p:txBody>
          <a:bodyPr/>
          <a:lstStyle/>
          <a:p>
            <a:r>
              <a:rPr lang="fr-CA" dirty="0"/>
              <a:t>Microsoft </a:t>
            </a:r>
            <a:r>
              <a:rPr lang="fr-CA" dirty="0" err="1"/>
              <a:t>SandDance</a:t>
            </a:r>
            <a:endParaRPr lang="fr-CA" dirty="0"/>
          </a:p>
          <a:p>
            <a:endParaRPr lang="en-BE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9AEA08-AF54-4E0D-AA4A-4E6E3B6CD6A0}"/>
              </a:ext>
            </a:extLst>
          </p:cNvPr>
          <p:cNvSpPr txBox="1">
            <a:spLocks/>
          </p:cNvSpPr>
          <p:nvPr/>
        </p:nvSpPr>
        <p:spPr>
          <a:xfrm>
            <a:off x="643465" y="3848670"/>
            <a:ext cx="3517567" cy="2093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Une histoire à suivre</a:t>
            </a:r>
            <a:endParaRPr lang="en-BE" dirty="0"/>
          </a:p>
        </p:txBody>
      </p:sp>
      <p:pic>
        <p:nvPicPr>
          <p:cNvPr id="3074" name="Picture 2" descr="Microsoft Garage: SandDance - a web app">
            <a:extLst>
              <a:ext uri="{FF2B5EF4-FFF2-40B4-BE49-F238E27FC236}">
                <a16:creationId xmlns:a16="http://schemas.microsoft.com/office/drawing/2014/main" id="{83A195BC-2F53-44C3-813B-C5E56175E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7" y="1351025"/>
            <a:ext cx="6696254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29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1BEA-4541-4D06-8300-799B1B3379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4108"/>
            <a:ext cx="10113963" cy="744538"/>
          </a:xfrm>
        </p:spPr>
        <p:txBody>
          <a:bodyPr/>
          <a:lstStyle/>
          <a:p>
            <a:r>
              <a:rPr lang="fr-CA" dirty="0"/>
              <a:t>LES OUTILS</a:t>
            </a:r>
            <a:endParaRPr lang="en-BE" dirty="0"/>
          </a:p>
        </p:txBody>
      </p:sp>
      <p:pic>
        <p:nvPicPr>
          <p:cNvPr id="2050" name="Picture 2" descr="R (programming language) - Wikipedia">
            <a:extLst>
              <a:ext uri="{FF2B5EF4-FFF2-40B4-BE49-F238E27FC236}">
                <a16:creationId xmlns:a16="http://schemas.microsoft.com/office/drawing/2014/main" id="{D4B59B3D-5198-44D4-8AC6-5441A9AC5C95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6" b="-908"/>
          <a:stretch/>
        </p:blipFill>
        <p:spPr bwMode="auto">
          <a:xfrm>
            <a:off x="161737" y="1414775"/>
            <a:ext cx="706438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E74CF-E4A9-40B5-9160-A71DEE4F5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4" y="3172200"/>
            <a:ext cx="593321" cy="593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7F524-C796-4DB8-9C88-5AA4C7E3B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96" y="4969641"/>
            <a:ext cx="593320" cy="593320"/>
          </a:xfrm>
          <a:prstGeom prst="rect">
            <a:avLst/>
          </a:prstGeom>
        </p:spPr>
      </p:pic>
      <p:pic>
        <p:nvPicPr>
          <p:cNvPr id="2052" name="Picture 4" descr="4 Tips for Optimal Strategy with Power BI – LiveTiles">
            <a:extLst>
              <a:ext uri="{FF2B5EF4-FFF2-40B4-BE49-F238E27FC236}">
                <a16:creationId xmlns:a16="http://schemas.microsoft.com/office/drawing/2014/main" id="{C7751B0F-564D-48E9-B662-6334B8AA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04" y="166036"/>
            <a:ext cx="4869366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yling Visual Attributes — Bokeh 0.9.3 documentation">
            <a:extLst>
              <a:ext uri="{FF2B5EF4-FFF2-40B4-BE49-F238E27FC236}">
                <a16:creationId xmlns:a16="http://schemas.microsoft.com/office/drawing/2014/main" id="{D104AB8F-D377-4424-B086-D90443309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" y="3770028"/>
            <a:ext cx="797717" cy="79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76C2F-2F19-4CA4-909D-B1BC9B1BD9E7}"/>
              </a:ext>
            </a:extLst>
          </p:cNvPr>
          <p:cNvSpPr txBox="1"/>
          <p:nvPr/>
        </p:nvSpPr>
        <p:spPr>
          <a:xfrm>
            <a:off x="1662064" y="1423384"/>
            <a:ext cx="447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 :  Favorisé pour les statistiques et la prédiction analytique</a:t>
            </a:r>
          </a:p>
          <a:p>
            <a:r>
              <a:rPr lang="fr-CA" dirty="0"/>
              <a:t>Leaflet for R: librairie pour </a:t>
            </a:r>
            <a:r>
              <a:rPr lang="fr-CA" dirty="0" err="1"/>
              <a:t>map</a:t>
            </a:r>
            <a:r>
              <a:rPr lang="fr-CA" dirty="0"/>
              <a:t> </a:t>
            </a:r>
            <a:r>
              <a:rPr lang="fr-CA" dirty="0" err="1"/>
              <a:t>intéractive</a:t>
            </a:r>
            <a:r>
              <a:rPr lang="fr-CA" dirty="0"/>
              <a:t> </a:t>
            </a:r>
          </a:p>
        </p:txBody>
      </p:sp>
      <p:pic>
        <p:nvPicPr>
          <p:cNvPr id="2056" name="Picture 8" descr="Rを使った🌏地図の描画">
            <a:extLst>
              <a:ext uri="{FF2B5EF4-FFF2-40B4-BE49-F238E27FC236}">
                <a16:creationId xmlns:a16="http://schemas.microsoft.com/office/drawing/2014/main" id="{3318DA47-DE5B-4005-9943-F664652F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8" y="2022021"/>
            <a:ext cx="1231236" cy="32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A6FE6-27DB-4838-83A8-AFB6279404D5}"/>
              </a:ext>
            </a:extLst>
          </p:cNvPr>
          <p:cNvSpPr txBox="1"/>
          <p:nvPr/>
        </p:nvSpPr>
        <p:spPr>
          <a:xfrm>
            <a:off x="7082364" y="2694964"/>
            <a:ext cx="463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Ne nécessite pas de codage</a:t>
            </a:r>
          </a:p>
          <a:p>
            <a:r>
              <a:rPr lang="fr-CA" dirty="0"/>
              <a:t>Tableau et </a:t>
            </a:r>
            <a:r>
              <a:rPr lang="fr-CA" dirty="0" err="1"/>
              <a:t>PowerBI</a:t>
            </a:r>
            <a:endParaRPr lang="en-BE" dirty="0"/>
          </a:p>
        </p:txBody>
      </p:sp>
      <p:pic>
        <p:nvPicPr>
          <p:cNvPr id="2060" name="Picture 12" descr="Gallery · d3/d3 Wiki · GitHub">
            <a:extLst>
              <a:ext uri="{FF2B5EF4-FFF2-40B4-BE49-F238E27FC236}">
                <a16:creationId xmlns:a16="http://schemas.microsoft.com/office/drawing/2014/main" id="{CA17DB01-8028-4B26-90EF-3BE4C25D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14" y="5654094"/>
            <a:ext cx="673929" cy="6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1B3A42-1161-499D-BC56-83FE018E2AA6}"/>
              </a:ext>
            </a:extLst>
          </p:cNvPr>
          <p:cNvSpPr txBox="1"/>
          <p:nvPr/>
        </p:nvSpPr>
        <p:spPr>
          <a:xfrm>
            <a:off x="1003431" y="3514085"/>
            <a:ext cx="5476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 err="1"/>
              <a:t>Pyhton</a:t>
            </a:r>
            <a:r>
              <a:rPr lang="fr-CA" dirty="0"/>
              <a:t> and </a:t>
            </a:r>
            <a:r>
              <a:rPr lang="fr-CA" dirty="0" err="1"/>
              <a:t>libraries</a:t>
            </a:r>
            <a:r>
              <a:rPr lang="fr-CA" dirty="0"/>
              <a:t> (bokeh) : Communauté très importante, favorisé pour le machine </a:t>
            </a:r>
            <a:r>
              <a:rPr lang="fr-CA" dirty="0" err="1"/>
              <a:t>learning</a:t>
            </a:r>
            <a:endParaRPr lang="fr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313D63-617A-4FEC-8DB0-0476D91DCC40}"/>
              </a:ext>
            </a:extLst>
          </p:cNvPr>
          <p:cNvSpPr txBox="1"/>
          <p:nvPr/>
        </p:nvSpPr>
        <p:spPr>
          <a:xfrm>
            <a:off x="1003431" y="5434616"/>
            <a:ext cx="4219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 err="1"/>
              <a:t>Js</a:t>
            </a:r>
            <a:r>
              <a:rPr lang="fr-CA" dirty="0"/>
              <a:t> et ses librairies (D3.js / chart.js)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549B32-8D9E-4759-9925-A38F5D6F49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9026" y="3514085"/>
            <a:ext cx="2855024" cy="206237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285567-EEC0-4F89-9E7F-BEF360EC96F4}"/>
              </a:ext>
            </a:extLst>
          </p:cNvPr>
          <p:cNvSpPr txBox="1"/>
          <p:nvPr/>
        </p:nvSpPr>
        <p:spPr>
          <a:xfrm>
            <a:off x="7215188" y="5749247"/>
            <a:ext cx="3309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Palette de couleurs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7558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5485-ECEA-4EA5-83AB-1214A49A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fr-CA" dirty="0"/>
              <a:t>SOURCES	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B679-3F52-4AC5-BC01-6F9DAB036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400" dirty="0">
                <a:hlinkClick r:id="rId2"/>
              </a:rPr>
              <a:t>https://www.allodocteurs.fr/maladies/maladies-infectieuses-et-tropicales/cholera/histoire-de-la-medecine-john-snow-et-le-cholera_22920.html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https://thenode.biologists.com/data-visualization-with-flying-colors/research/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4"/>
              </a:rPr>
              <a:t>https://www.monterail.com/blog/javascript-libraries-data-visualization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Conférence</a:t>
            </a:r>
            <a:r>
              <a:rPr lang="en-US" sz="14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by </a:t>
            </a:r>
            <a:r>
              <a:rPr lang="en-US" sz="1400" dirty="0" err="1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THATconference</a:t>
            </a:r>
            <a:r>
              <a:rPr lang="en-US" sz="14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Ashley </a:t>
            </a:r>
            <a:r>
              <a:rPr lang="en-US" sz="1400" dirty="0" err="1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Dzick</a:t>
            </a:r>
            <a:r>
              <a:rPr lang="en-US" sz="14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https://app.pluralsight.com/course-player?courseId=6f156c17-24fe-40d1-a73a-96547fce421d</a:t>
            </a:r>
            <a:endParaRPr lang="en-US" sz="14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1400" dirty="0">
                <a:hlinkClick r:id="rId6"/>
              </a:rPr>
              <a:t>https://app.pluralsight.com/course-player?clipId=2e85e8d0-5590-49b8-a71b-c1287471fe18</a:t>
            </a:r>
            <a:endParaRPr lang="en-US" sz="14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1400" dirty="0">
                <a:hlinkClick r:id="rId7"/>
              </a:rPr>
              <a:t>https://dataanalyticspost.com/metier/data-visualisation/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8"/>
              </a:rPr>
              <a:t>https://dataanalyticspost.com/fiche-metier/expert-data-visualisation-le-data-storyteller-de-lentreprise/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9"/>
              </a:rPr>
              <a:t>https://www.lebigdata.fr/dataviz-qu-est-ce-que-c-est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10"/>
              </a:rPr>
              <a:t>https://www.visualcinnamon.com/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11"/>
              </a:rPr>
              <a:t>https://sanddance.js.org/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12"/>
              </a:rPr>
              <a:t>https://sanddance.js.org/app/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13"/>
              </a:rPr>
              <a:t>https://flourish.studio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14"/>
              </a:rPr>
              <a:t>https://projects.susielu.com/viz-palette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51707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D897FDFB-1BC1-49DE-A4DA-E6205D5E2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41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40F344-6CD6-4261-9276-E4546517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4428393"/>
            <a:ext cx="10113645" cy="743682"/>
          </a:xfrm>
        </p:spPr>
        <p:txBody>
          <a:bodyPr anchor="b">
            <a:normAutofit/>
          </a:bodyPr>
          <a:lstStyle/>
          <a:p>
            <a:r>
              <a:rPr lang="fr-CA" dirty="0"/>
              <a:t>Un peu d’histoire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BA80E-B6BA-41CE-AC03-6FC1DE3F1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5267325"/>
            <a:ext cx="10524743" cy="1057275"/>
          </a:xfrm>
        </p:spPr>
        <p:txBody>
          <a:bodyPr>
            <a:normAutofit/>
          </a:bodyPr>
          <a:lstStyle/>
          <a:p>
            <a:r>
              <a:rPr lang="fr-CA" dirty="0"/>
              <a:t>Le data vis (data </a:t>
            </a:r>
            <a:r>
              <a:rPr lang="fr-CA" dirty="0" err="1"/>
              <a:t>visualization</a:t>
            </a:r>
            <a:r>
              <a:rPr lang="fr-CA" dirty="0"/>
              <a:t>) nous permet de faire des découvertes importantes. </a:t>
            </a:r>
          </a:p>
          <a:p>
            <a:r>
              <a:rPr lang="fr-CA" dirty="0"/>
              <a:t>Dans le début des années 1800, Grâce une </a:t>
            </a:r>
            <a:r>
              <a:rPr lang="fr-CA" dirty="0" err="1"/>
              <a:t>map</a:t>
            </a:r>
            <a:r>
              <a:rPr lang="fr-CA" dirty="0"/>
              <a:t> dessinée par Dr John Snow, on comprend que la maladie du Choléra provient d’une pompe d’eau contaminée.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9788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“Every single pixel should testify directly to content”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Edward Tufte.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7C71-39D7-40DB-8ADF-FC722A9C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fr-CA" dirty="0" err="1"/>
              <a:t>Minard’s</a:t>
            </a:r>
            <a:r>
              <a:rPr lang="fr-CA" dirty="0"/>
              <a:t> </a:t>
            </a:r>
            <a:r>
              <a:rPr lang="fr-CA" dirty="0" err="1"/>
              <a:t>graphic</a:t>
            </a:r>
            <a:r>
              <a:rPr lang="fr-CA" dirty="0"/>
              <a:t> of </a:t>
            </a:r>
            <a:r>
              <a:rPr lang="fr-CA" dirty="0" err="1"/>
              <a:t>Napoleon</a:t>
            </a:r>
            <a:r>
              <a:rPr lang="fr-CA" dirty="0"/>
              <a:t> in </a:t>
            </a:r>
            <a:r>
              <a:rPr lang="fr-CA" dirty="0" err="1"/>
              <a:t>Russia</a:t>
            </a:r>
            <a:endParaRPr lang="en-B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CB1E75-F4B6-4CA0-88EA-FD89D08DD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84" y="2022554"/>
            <a:ext cx="5928344" cy="2875246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86EF96F-EFD6-4F37-948C-A7CE1B90F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1812</a:t>
            </a:r>
          </a:p>
          <a:p>
            <a:r>
              <a:rPr lang="en-US" dirty="0"/>
              <a:t>Une des plus </a:t>
            </a:r>
            <a:r>
              <a:rPr lang="en-US" dirty="0" err="1"/>
              <a:t>importantes</a:t>
            </a:r>
            <a:r>
              <a:rPr lang="en-US" dirty="0"/>
              <a:t> data vis de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années</a:t>
            </a:r>
            <a:r>
              <a:rPr lang="en-US" dirty="0"/>
              <a:t>.</a:t>
            </a:r>
          </a:p>
          <a:p>
            <a:r>
              <a:rPr lang="en-US" dirty="0"/>
              <a:t>Beaucoup de </a:t>
            </a:r>
            <a:r>
              <a:rPr lang="en-US" dirty="0" err="1"/>
              <a:t>données</a:t>
            </a:r>
            <a:r>
              <a:rPr lang="en-US" dirty="0"/>
              <a:t> mises ensembles sur les marches de Napoléon</a:t>
            </a:r>
          </a:p>
          <a:p>
            <a:r>
              <a:rPr lang="en-US" dirty="0"/>
              <a:t>La temperature, la direction des marches, la taille des </a:t>
            </a:r>
            <a:r>
              <a:rPr lang="en-US" dirty="0" err="1"/>
              <a:t>armées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7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90A1-FFAA-49C7-A0D1-6A36D968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BiG</a:t>
            </a:r>
            <a:r>
              <a:rPr lang="fr-CA" dirty="0"/>
              <a:t> DATA and DATA </a:t>
            </a:r>
            <a:r>
              <a:rPr lang="fr-CA" dirty="0" err="1"/>
              <a:t>viz</a:t>
            </a:r>
            <a:br>
              <a:rPr lang="fr-CA" dirty="0"/>
            </a:b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D0E2-BFE1-4DE3-9F2F-5A1A1D12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Il y a de plus en plus de données et donc d’informations</a:t>
            </a:r>
          </a:p>
          <a:p>
            <a:r>
              <a:rPr lang="fr-CA" dirty="0"/>
              <a:t>C’est une ressource importante qu’il faut savoir mettre à profit</a:t>
            </a:r>
          </a:p>
          <a:p>
            <a:r>
              <a:rPr lang="fr-CA" dirty="0"/>
              <a:t>Grâce à la visualisation de données, il est plus simple de voir les liens entre les informations, et ainsi de les comprendre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323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5090-C516-414A-8D39-B4A0ECCE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DATA	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8D874-928D-48C8-A497-36D8C72EF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550132" cy="3760891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Trouver les bonnes données.</a:t>
            </a:r>
          </a:p>
          <a:p>
            <a:pPr marL="0" indent="0">
              <a:buNone/>
            </a:pPr>
            <a:r>
              <a:rPr lang="fr-CA" dirty="0"/>
              <a:t>Connaitre ses données.</a:t>
            </a:r>
          </a:p>
          <a:p>
            <a:pPr marL="0" indent="0">
              <a:buNone/>
            </a:pPr>
            <a:r>
              <a:rPr lang="fr-CA" dirty="0"/>
              <a:t>Comprendre chacune des colonnes et des lignes.</a:t>
            </a:r>
          </a:p>
          <a:p>
            <a:pPr marL="0" indent="0">
              <a:buNone/>
            </a:pPr>
            <a:r>
              <a:rPr lang="fr-CA" dirty="0"/>
              <a:t>Poser les bonnes questions 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1B2B2-B0E4-4E3D-B11F-AD93760A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12" y="1992033"/>
            <a:ext cx="6713802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7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3DA8F3-E1C2-4BC9-9C47-98EEE439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60" y="0"/>
            <a:ext cx="7238494" cy="457835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E78AEC-E01F-4B72-94B2-540759A4B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fr-CA" dirty="0"/>
              <a:t>PRESENTATION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88D8E48-937C-4EDB-A2EB-239348D99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mises ensembles pour “</a:t>
            </a:r>
            <a:r>
              <a:rPr lang="en-US" dirty="0" err="1"/>
              <a:t>raconter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histoire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825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D4128-E16A-4DC1-804A-994D31BD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fr-CA" dirty="0"/>
              <a:t>COMPREHENSION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26C26-5B6E-47BC-8187-73B925274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320" y="2298316"/>
            <a:ext cx="8120380" cy="37605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1800" b="1" dirty="0"/>
              <a:t>Perception  </a:t>
            </a:r>
          </a:p>
          <a:p>
            <a:pPr>
              <a:lnSpc>
                <a:spcPct val="100000"/>
              </a:lnSpc>
            </a:pPr>
            <a:r>
              <a:rPr lang="fr-CA" sz="1800" dirty="0"/>
              <a:t>Rapidement reconnaître les valeurs les plus importantes, comment pouvons-nous les comparer</a:t>
            </a:r>
          </a:p>
          <a:p>
            <a:pPr>
              <a:lnSpc>
                <a:spcPct val="100000"/>
              </a:lnSpc>
            </a:pPr>
            <a:r>
              <a:rPr lang="fr-CA" sz="1800" b="1" dirty="0"/>
              <a:t>Interprétation:</a:t>
            </a:r>
          </a:p>
          <a:p>
            <a:pPr>
              <a:lnSpc>
                <a:spcPct val="100000"/>
              </a:lnSpc>
            </a:pPr>
            <a:r>
              <a:rPr lang="fr-CA" sz="1800" dirty="0"/>
              <a:t>Le lecteur est-il en mesure de comprendre les données sans connaissances extensives du sujet ? </a:t>
            </a:r>
          </a:p>
          <a:p>
            <a:pPr>
              <a:lnSpc>
                <a:spcPct val="100000"/>
              </a:lnSpc>
            </a:pPr>
            <a:r>
              <a:rPr lang="fr-CA" sz="1800" b="1" dirty="0"/>
              <a:t>Compréhension intégrale: </a:t>
            </a:r>
          </a:p>
          <a:p>
            <a:pPr>
              <a:lnSpc>
                <a:spcPct val="100000"/>
              </a:lnSpc>
            </a:pPr>
            <a:r>
              <a:rPr lang="fr-CA" sz="1800" dirty="0"/>
              <a:t>Le lecteur doit avoir doit comprendre intégralement la présentation, le message derrière la présentation, ces données sont elles importantes?</a:t>
            </a:r>
          </a:p>
          <a:p>
            <a:pPr>
              <a:lnSpc>
                <a:spcPct val="100000"/>
              </a:lnSpc>
            </a:pPr>
            <a:endParaRPr lang="fr-CA" sz="1200" dirty="0"/>
          </a:p>
          <a:p>
            <a:pPr>
              <a:lnSpc>
                <a:spcPct val="100000"/>
              </a:lnSpc>
            </a:pPr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218605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F9CE-D833-4C82-B388-2FB2BDD4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/>
          <a:p>
            <a:r>
              <a:rPr lang="fr-CA" dirty="0"/>
              <a:t>Les Meilleurs méthodes</a:t>
            </a:r>
            <a:endParaRPr lang="en-BE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7011CF-2820-4856-A0D1-73C73683D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/>
          <a:lstStyle/>
          <a:p>
            <a:r>
              <a:rPr lang="fr-CA" sz="2400" dirty="0"/>
              <a:t>Les données nous permettent une </a:t>
            </a:r>
            <a:r>
              <a:rPr lang="fr-CA" sz="2400" dirty="0" err="1"/>
              <a:t>compréhenstion</a:t>
            </a:r>
            <a:r>
              <a:rPr lang="fr-CA" sz="2400" dirty="0"/>
              <a:t> extensive.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1115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586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1_RetrospectVTI</vt:lpstr>
      <vt:lpstr>Data Visualization</vt:lpstr>
      <vt:lpstr>Un peu d’histoire</vt:lpstr>
      <vt:lpstr>“Every single pixel should testify directly to content” </vt:lpstr>
      <vt:lpstr>Minard’s graphic of Napoleon in Russia</vt:lpstr>
      <vt:lpstr>BiG DATA and DATA viz </vt:lpstr>
      <vt:lpstr>DATA  </vt:lpstr>
      <vt:lpstr>PRESENTATION</vt:lpstr>
      <vt:lpstr>COMPREHENSION</vt:lpstr>
      <vt:lpstr>Les Meilleurs méthodes</vt:lpstr>
      <vt:lpstr>1- Ne pas demander à l’humain de mémoriser </vt:lpstr>
      <vt:lpstr>2- Nous ne sommes pas particulièrement bon quand il faut donner une approximation d’une surface</vt:lpstr>
      <vt:lpstr>2- Nous ne sommes pas particulièrement bon quand il faut donner une approximation d’une surface</vt:lpstr>
      <vt:lpstr>3-Faires des graphiques avec plus que simplement des couleurs.  (différences d’écrans, accessibilité pour les daltoniens…)</vt:lpstr>
      <vt:lpstr>Penser plus loin que les graphiques statiques</vt:lpstr>
      <vt:lpstr>LES OUTILS</vt:lpstr>
      <vt:lpstr>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Marie Fourriere</dc:creator>
  <cp:lastModifiedBy>Marie Fourriere</cp:lastModifiedBy>
  <cp:revision>3</cp:revision>
  <dcterms:created xsi:type="dcterms:W3CDTF">2020-12-07T20:59:35Z</dcterms:created>
  <dcterms:modified xsi:type="dcterms:W3CDTF">2020-12-07T21:29:55Z</dcterms:modified>
</cp:coreProperties>
</file>